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66" r:id="rId13"/>
    <p:sldId id="267" r:id="rId14"/>
    <p:sldId id="281" r:id="rId15"/>
    <p:sldId id="282" r:id="rId16"/>
    <p:sldId id="283" r:id="rId17"/>
    <p:sldId id="275" r:id="rId18"/>
    <p:sldId id="276" r:id="rId19"/>
    <p:sldId id="277" r:id="rId20"/>
    <p:sldId id="278" r:id="rId21"/>
    <p:sldId id="279" r:id="rId22"/>
    <p:sldId id="280" r:id="rId23"/>
    <p:sldId id="285" r:id="rId24"/>
    <p:sldId id="286" r:id="rId25"/>
    <p:sldId id="268" r:id="rId26"/>
    <p:sldId id="270" r:id="rId27"/>
    <p:sldId id="271" r:id="rId28"/>
    <p:sldId id="272" r:id="rId29"/>
    <p:sldId id="273" r:id="rId30"/>
    <p:sldId id="274" r:id="rId31"/>
  </p:sldIdLst>
  <p:sldSz cx="16256000" cy="9144000"/>
  <p:notesSz cx="9144000" cy="16256000"/>
  <p:embeddedFontLst>
    <p:embeddedFont>
      <p:font typeface="MiSans" panose="02010600030101010101" charset="-122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2051664" y="1929938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02421"/>
            <a:ext cx="5396152" cy="5627179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90" y="1422400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7324490" y="4968063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7454900" y="8128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687" y="5622774"/>
            <a:ext cx="4976291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三张核心数据表，结构清晰简洁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508000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14375" y="2349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098550" y="22860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用户信息表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11200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507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password_hash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Shape 10"/>
          <p:cNvSpPr/>
          <p:nvPr/>
        </p:nvSpPr>
        <p:spPr>
          <a:xfrm>
            <a:off x="5655667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5655667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655667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876330" y="2349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246217" y="2286000"/>
            <a:ext cx="143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categories表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858867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lang="en-US" sz="1600" dirty="0"/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858867" y="3403600"/>
          <a:ext cx="4533900" cy="2336800"/>
        </p:xfrm>
        <a:graphic>
          <a:graphicData uri="http://schemas.openxmlformats.org/drawingml/2006/table">
            <a:tbl>
              <a:tblPr/>
              <a:tblGrid>
                <a:gridCol w="2089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name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created_at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Shape 16"/>
          <p:cNvSpPr/>
          <p:nvPr/>
        </p:nvSpPr>
        <p:spPr>
          <a:xfrm>
            <a:off x="10803434" y="2057400"/>
            <a:ext cx="4940300" cy="4953000"/>
          </a:xfrm>
          <a:custGeom>
            <a:avLst/>
            <a:gdLst/>
            <a:ahLst/>
            <a:cxnLst/>
            <a:rect l="l" t="t" r="r" b="b"/>
            <a:pathLst>
              <a:path w="4940300" h="49530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4851378"/>
                </a:lnTo>
                <a:cubicBezTo>
                  <a:pt x="4940300" y="4907502"/>
                  <a:pt x="4894802" y="4953000"/>
                  <a:pt x="4838678" y="4953000"/>
                </a:cubicBezTo>
                <a:lnTo>
                  <a:pt x="101622" y="4953000"/>
                </a:lnTo>
                <a:cubicBezTo>
                  <a:pt x="45498" y="4953000"/>
                  <a:pt x="0" y="4907502"/>
                  <a:pt x="0" y="485137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10803434" y="20574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8"/>
          <p:cNvSpPr/>
          <p:nvPr/>
        </p:nvSpPr>
        <p:spPr>
          <a:xfrm>
            <a:off x="10803434" y="2082800"/>
            <a:ext cx="4940300" cy="1117600"/>
          </a:xfrm>
          <a:custGeom>
            <a:avLst/>
            <a:gdLst/>
            <a:ahLst/>
            <a:cxnLst/>
            <a:rect l="l" t="t" r="r" b="b"/>
            <a:pathLst>
              <a:path w="4940300" h="1117600">
                <a:moveTo>
                  <a:pt x="0" y="0"/>
                </a:moveTo>
                <a:lnTo>
                  <a:pt x="4940300" y="0"/>
                </a:lnTo>
                <a:lnTo>
                  <a:pt x="49403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9"/>
          <p:cNvSpPr/>
          <p:nvPr/>
        </p:nvSpPr>
        <p:spPr>
          <a:xfrm>
            <a:off x="11066959" y="2349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76126"/>
                </a:lnTo>
                <a:cubicBezTo>
                  <a:pt x="171450" y="68535"/>
                  <a:pt x="168459" y="61258"/>
                  <a:pt x="163101" y="55900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  <a:moveTo>
                  <a:pt x="28575" y="171450"/>
                </a:moveTo>
                <a:lnTo>
                  <a:pt x="28575" y="142875"/>
                </a:lnTo>
                <a:cubicBezTo>
                  <a:pt x="28575" y="134972"/>
                  <a:pt x="34960" y="128588"/>
                  <a:pt x="42863" y="128588"/>
                </a:cubicBezTo>
                <a:lnTo>
                  <a:pt x="128588" y="128588"/>
                </a:lnTo>
                <a:cubicBezTo>
                  <a:pt x="136490" y="128588"/>
                  <a:pt x="142875" y="134972"/>
                  <a:pt x="142875" y="142875"/>
                </a:cubicBezTo>
                <a:lnTo>
                  <a:pt x="142875" y="171450"/>
                </a:lnTo>
                <a:cubicBezTo>
                  <a:pt x="142875" y="179353"/>
                  <a:pt x="136490" y="185738"/>
                  <a:pt x="128588" y="185738"/>
                </a:cubicBezTo>
                <a:lnTo>
                  <a:pt x="42863" y="185738"/>
                </a:lnTo>
                <a:cubicBezTo>
                  <a:pt x="34960" y="185738"/>
                  <a:pt x="28575" y="179353"/>
                  <a:pt x="28575" y="171450"/>
                </a:cubicBezTo>
                <a:close/>
                <a:moveTo>
                  <a:pt x="39291" y="28575"/>
                </a:moveTo>
                <a:lnTo>
                  <a:pt x="60722" y="28575"/>
                </a:lnTo>
                <a:cubicBezTo>
                  <a:pt x="66660" y="28575"/>
                  <a:pt x="71438" y="33352"/>
                  <a:pt x="71438" y="39291"/>
                </a:cubicBezTo>
                <a:cubicBezTo>
                  <a:pt x="71438" y="45229"/>
                  <a:pt x="66660" y="50006"/>
                  <a:pt x="60722" y="50006"/>
                </a:cubicBezTo>
                <a:lnTo>
                  <a:pt x="39291" y="50006"/>
                </a:lnTo>
                <a:cubicBezTo>
                  <a:pt x="33352" y="50006"/>
                  <a:pt x="28575" y="45229"/>
                  <a:pt x="28575" y="39291"/>
                </a:cubicBezTo>
                <a:cubicBezTo>
                  <a:pt x="28575" y="33352"/>
                  <a:pt x="33352" y="28575"/>
                  <a:pt x="39291" y="28575"/>
                </a:cubicBezTo>
                <a:close/>
                <a:moveTo>
                  <a:pt x="39291" y="71438"/>
                </a:moveTo>
                <a:lnTo>
                  <a:pt x="60722" y="71438"/>
                </a:lnTo>
                <a:cubicBezTo>
                  <a:pt x="66660" y="71438"/>
                  <a:pt x="71438" y="76215"/>
                  <a:pt x="71438" y="82153"/>
                </a:cubicBezTo>
                <a:cubicBezTo>
                  <a:pt x="71438" y="88091"/>
                  <a:pt x="66660" y="92869"/>
                  <a:pt x="60722" y="92869"/>
                </a:cubicBezTo>
                <a:lnTo>
                  <a:pt x="39291" y="92869"/>
                </a:lnTo>
                <a:cubicBezTo>
                  <a:pt x="33352" y="92869"/>
                  <a:pt x="28575" y="88091"/>
                  <a:pt x="28575" y="82153"/>
                </a:cubicBezTo>
                <a:cubicBezTo>
                  <a:pt x="28575" y="76215"/>
                  <a:pt x="33352" y="71438"/>
                  <a:pt x="39291" y="714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11393984" y="2286000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bills表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006634" y="27432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lang="en-US" sz="1600" dirty="0"/>
          </a:p>
        </p:txBody>
      </p:sp>
      <p:graphicFrame>
        <p:nvGraphicFramePr>
          <p:cNvPr id="3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006634" y="3403600"/>
          <a:ext cx="4533900" cy="3403602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78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字段名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PK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user_id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category_id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 FK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amount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remark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source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Shape 22"/>
          <p:cNvSpPr/>
          <p:nvPr/>
        </p:nvSpPr>
        <p:spPr>
          <a:xfrm>
            <a:off x="533400" y="7213600"/>
            <a:ext cx="15214600" cy="1778000"/>
          </a:xfrm>
          <a:custGeom>
            <a:avLst/>
            <a:gdLst/>
            <a:ahLst/>
            <a:cxnLst/>
            <a:rect l="l" t="t" r="r" b="b"/>
            <a:pathLst>
              <a:path w="15214600" h="1778000">
                <a:moveTo>
                  <a:pt x="50800" y="0"/>
                </a:moveTo>
                <a:lnTo>
                  <a:pt x="15113005" y="0"/>
                </a:lnTo>
                <a:cubicBezTo>
                  <a:pt x="15169114" y="0"/>
                  <a:pt x="15214600" y="45486"/>
                  <a:pt x="15214600" y="101595"/>
                </a:cubicBezTo>
                <a:lnTo>
                  <a:pt x="15214600" y="1676405"/>
                </a:lnTo>
                <a:cubicBezTo>
                  <a:pt x="15214600" y="1732514"/>
                  <a:pt x="15169114" y="1778000"/>
                  <a:pt x="15113005" y="1778000"/>
                </a:cubicBezTo>
                <a:lnTo>
                  <a:pt x="50800" y="1778000"/>
                </a:lnTo>
                <a:cubicBezTo>
                  <a:pt x="22744" y="1778000"/>
                  <a:pt x="0" y="1755256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3"/>
          <p:cNvSpPr/>
          <p:nvPr/>
        </p:nvSpPr>
        <p:spPr>
          <a:xfrm>
            <a:off x="533400" y="7213600"/>
            <a:ext cx="50800" cy="1778000"/>
          </a:xfrm>
          <a:custGeom>
            <a:avLst/>
            <a:gdLst/>
            <a:ahLst/>
            <a:cxnLst/>
            <a:rect l="l" t="t" r="r" b="b"/>
            <a:pathLst>
              <a:path w="50800" h="1778000">
                <a:moveTo>
                  <a:pt x="50800" y="0"/>
                </a:moveTo>
                <a:lnTo>
                  <a:pt x="50800" y="0"/>
                </a:lnTo>
                <a:lnTo>
                  <a:pt x="50800" y="1778000"/>
                </a:lnTo>
                <a:lnTo>
                  <a:pt x="50800" y="1778000"/>
                </a:lnTo>
                <a:cubicBezTo>
                  <a:pt x="22763" y="1778000"/>
                  <a:pt x="0" y="1755237"/>
                  <a:pt x="0" y="172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4"/>
          <p:cNvSpPr/>
          <p:nvPr/>
        </p:nvSpPr>
        <p:spPr>
          <a:xfrm>
            <a:off x="762000" y="7467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5"/>
          <p:cNvSpPr/>
          <p:nvPr/>
        </p:nvSpPr>
        <p:spPr>
          <a:xfrm>
            <a:off x="1168400" y="7416800"/>
            <a:ext cx="144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设计说明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1168400" y="7874000"/>
            <a:ext cx="1447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数据库采用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SQLite轻量级数据库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三张核心表通过外键建立关联关系。users表存储用户基本信息，password_hash字段采用bcryptjs加密存储；categories表存储收支分类字典；bills表存储账单记录，type字段区分收入(income)或支出(expense)，source字段标识账单来源（手动添加、支付宝导入、微信导入、定时任务）。数据表设计遵循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第三范式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，确保数据完整性与一致性。</a:t>
            </a:r>
            <a:endParaRPr lang="en-US" sz="1600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36ACC4-4BB0-59DB-21CF-E3AB2C8A77C9}"/>
              </a:ext>
            </a:extLst>
          </p:cNvPr>
          <p:cNvSpPr/>
          <p:nvPr/>
        </p:nvSpPr>
        <p:spPr>
          <a:xfrm>
            <a:off x="5978012" y="3920613"/>
            <a:ext cx="1482458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</a:t>
            </a:r>
            <a:r>
              <a:rPr lang="en-US" altLang="zh-CN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图！！！！！！！！！！！！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DEMONSTRATION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已实现功能清单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账单管理功能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图表化展示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项目状态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已完成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260600" y="3276600"/>
            <a:ext cx="4064000" cy="3352800"/>
          </a:xfrm>
          <a:custGeom>
            <a:avLst/>
            <a:gdLst/>
            <a:ahLst/>
            <a:cxnLst/>
            <a:rect l="l" t="t" r="r" b="b"/>
            <a:pathLst>
              <a:path w="4064000" h="3352800">
                <a:moveTo>
                  <a:pt x="101590" y="0"/>
                </a:moveTo>
                <a:lnTo>
                  <a:pt x="3962410" y="0"/>
                </a:lnTo>
                <a:cubicBezTo>
                  <a:pt x="4018517" y="0"/>
                  <a:pt x="4064000" y="45483"/>
                  <a:pt x="4064000" y="101590"/>
                </a:cubicBezTo>
                <a:lnTo>
                  <a:pt x="4064000" y="3251210"/>
                </a:lnTo>
                <a:cubicBezTo>
                  <a:pt x="4064000" y="3307317"/>
                  <a:pt x="4018517" y="3352800"/>
                  <a:pt x="3962410" y="3352800"/>
                </a:cubicBezTo>
                <a:lnTo>
                  <a:pt x="101590" y="3352800"/>
                </a:lnTo>
                <a:cubicBezTo>
                  <a:pt x="45483" y="3352800"/>
                  <a:pt x="0" y="3307317"/>
                  <a:pt x="0" y="32512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501900" y="35814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71750" y="4146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2571750" y="4781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2565400" y="54102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2520950" y="5410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9781" y="6064250"/>
            <a:ext cx="11557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还没有账号？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5319" y="6064250"/>
            <a:ext cx="800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立即注册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用户设置界面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9982200" y="3200400"/>
            <a:ext cx="4064000" cy="3505200"/>
          </a:xfrm>
          <a:custGeom>
            <a:avLst/>
            <a:gdLst/>
            <a:ahLst/>
            <a:cxnLst/>
            <a:rect l="l" t="t" r="r" b="b"/>
            <a:pathLst>
              <a:path w="4064000" h="3505200">
                <a:moveTo>
                  <a:pt x="101616" y="0"/>
                </a:moveTo>
                <a:lnTo>
                  <a:pt x="3962384" y="0"/>
                </a:lnTo>
                <a:cubicBezTo>
                  <a:pt x="4018505" y="0"/>
                  <a:pt x="4064000" y="45495"/>
                  <a:pt x="4064000" y="101616"/>
                </a:cubicBezTo>
                <a:lnTo>
                  <a:pt x="4064000" y="3403584"/>
                </a:lnTo>
                <a:cubicBezTo>
                  <a:pt x="4064000" y="3459705"/>
                  <a:pt x="4018505" y="3505200"/>
                  <a:pt x="3962384" y="3505200"/>
                </a:cubicBezTo>
                <a:lnTo>
                  <a:pt x="101616" y="3505200"/>
                </a:lnTo>
                <a:cubicBezTo>
                  <a:pt x="45495" y="3505200"/>
                  <a:pt x="0" y="3459705"/>
                  <a:pt x="0" y="3403584"/>
                </a:cubicBezTo>
                <a:lnTo>
                  <a:pt x="0" y="101616"/>
                </a:lnTo>
                <a:cubicBezTo>
                  <a:pt x="0" y="45532"/>
                  <a:pt x="45532" y="0"/>
                  <a:pt x="101616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223500" y="35052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个人设置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287000" y="4064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293350" y="43751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10287000" y="5003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新密码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293350" y="53149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10287000" y="59436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0242550" y="59436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保存修改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1987550"/>
            <a:ext cx="15227300" cy="6642100"/>
          </a:xfrm>
          <a:custGeom>
            <a:avLst/>
            <a:gdLst/>
            <a:ahLst/>
            <a:cxnLst/>
            <a:rect l="l" t="t" r="r" b="b"/>
            <a:pathLst>
              <a:path w="15227300" h="6642100">
                <a:moveTo>
                  <a:pt x="101624" y="0"/>
                </a:moveTo>
                <a:lnTo>
                  <a:pt x="15125676" y="0"/>
                </a:lnTo>
                <a:cubicBezTo>
                  <a:pt x="15181801" y="0"/>
                  <a:pt x="15227300" y="45499"/>
                  <a:pt x="15227300" y="101624"/>
                </a:cubicBezTo>
                <a:lnTo>
                  <a:pt x="15227300" y="6540476"/>
                </a:lnTo>
                <a:cubicBezTo>
                  <a:pt x="15227300" y="6596601"/>
                  <a:pt x="15181801" y="6642100"/>
                  <a:pt x="15125676" y="6642100"/>
                </a:cubicBezTo>
                <a:lnTo>
                  <a:pt x="101624" y="6642100"/>
                </a:lnTo>
                <a:cubicBezTo>
                  <a:pt x="45499" y="6642100"/>
                  <a:pt x="0" y="6596601"/>
                  <a:pt x="0" y="6540476"/>
                </a:cubicBezTo>
                <a:lnTo>
                  <a:pt x="0" y="101624"/>
                </a:lnTo>
                <a:cubicBezTo>
                  <a:pt x="0" y="45536"/>
                  <a:pt x="45536" y="0"/>
                  <a:pt x="10162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23900" y="22479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账单列表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090650" y="21971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50799" y="0"/>
                </a:moveTo>
                <a:lnTo>
                  <a:pt x="1397001" y="0"/>
                </a:lnTo>
                <a:cubicBezTo>
                  <a:pt x="1425056" y="0"/>
                  <a:pt x="1447800" y="22744"/>
                  <a:pt x="1447800" y="50799"/>
                </a:cubicBezTo>
                <a:lnTo>
                  <a:pt x="1447800" y="406401"/>
                </a:lnTo>
                <a:cubicBezTo>
                  <a:pt x="1447800" y="434456"/>
                  <a:pt x="1425056" y="457200"/>
                  <a:pt x="1397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4376400" y="21971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添加账单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50" y="2863850"/>
            <a:ext cx="1244600" cy="381000"/>
          </a:xfrm>
          <a:custGeom>
            <a:avLst/>
            <a:gdLst/>
            <a:ahLst/>
            <a:cxnLst/>
            <a:rect l="l" t="t" r="r" b="b"/>
            <a:pathLst>
              <a:path w="1244600" h="381000">
                <a:moveTo>
                  <a:pt x="50799" y="0"/>
                </a:moveTo>
                <a:lnTo>
                  <a:pt x="1193801" y="0"/>
                </a:lnTo>
                <a:cubicBezTo>
                  <a:pt x="1221857" y="0"/>
                  <a:pt x="1244600" y="22743"/>
                  <a:pt x="1244600" y="50799"/>
                </a:cubicBezTo>
                <a:lnTo>
                  <a:pt x="1244600" y="330201"/>
                </a:lnTo>
                <a:cubicBezTo>
                  <a:pt x="1244600" y="358257"/>
                  <a:pt x="1221857" y="381000"/>
                  <a:pt x="11938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2025-12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89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全部类型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86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全部分类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542095" y="2924175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 15 条记录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23900" y="3448050"/>
          <a:ext cx="14808200" cy="187960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分类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备注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操作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2025-12-20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餐饮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-50.00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午餐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2025-12-19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收入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工资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+5000.00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月薪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交通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地铁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21"/>
          <p:cNvSpPr/>
          <p:nvPr/>
        </p:nvSpPr>
        <p:spPr>
          <a:xfrm>
            <a:off x="723900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9450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上一页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81026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 1 页，共 3 页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034308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989858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08100" y="8102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跳转到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4649450" y="8045450"/>
            <a:ext cx="596900" cy="368300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50800" y="0"/>
                </a:moveTo>
                <a:lnTo>
                  <a:pt x="546100" y="0"/>
                </a:lnTo>
                <a:cubicBezTo>
                  <a:pt x="574156" y="0"/>
                  <a:pt x="596900" y="22744"/>
                  <a:pt x="596900" y="50800"/>
                </a:cubicBezTo>
                <a:lnTo>
                  <a:pt x="596900" y="317500"/>
                </a:lnTo>
                <a:cubicBezTo>
                  <a:pt x="596900" y="345556"/>
                  <a:pt x="574156" y="368300"/>
                  <a:pt x="546100" y="368300"/>
                </a:cubicBezTo>
                <a:lnTo>
                  <a:pt x="50800" y="368300"/>
                </a:lnTo>
                <a:cubicBezTo>
                  <a:pt x="22744" y="368300"/>
                  <a:pt x="0" y="345556"/>
                  <a:pt x="0" y="31750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15354300" y="81026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2038350"/>
            <a:ext cx="10160000" cy="6591300"/>
          </a:xfrm>
          <a:custGeom>
            <a:avLst/>
            <a:gdLst/>
            <a:ahLst/>
            <a:cxnLst/>
            <a:rect l="l" t="t" r="r" b="b"/>
            <a:pathLst>
              <a:path w="10160000" h="6591300">
                <a:moveTo>
                  <a:pt x="101572" y="0"/>
                </a:moveTo>
                <a:lnTo>
                  <a:pt x="10058428" y="0"/>
                </a:lnTo>
                <a:cubicBezTo>
                  <a:pt x="10114525" y="0"/>
                  <a:pt x="10160000" y="45475"/>
                  <a:pt x="10160000" y="101572"/>
                </a:cubicBezTo>
                <a:lnTo>
                  <a:pt x="10160000" y="6489728"/>
                </a:lnTo>
                <a:cubicBezTo>
                  <a:pt x="10160000" y="6545825"/>
                  <a:pt x="10114525" y="6591300"/>
                  <a:pt x="10058428" y="6591300"/>
                </a:cubicBezTo>
                <a:lnTo>
                  <a:pt x="101572" y="6591300"/>
                </a:lnTo>
                <a:cubicBezTo>
                  <a:pt x="45475" y="6591300"/>
                  <a:pt x="0" y="6545825"/>
                  <a:pt x="0" y="6489728"/>
                </a:cubicBezTo>
                <a:lnTo>
                  <a:pt x="0" y="101572"/>
                </a:lnTo>
                <a:cubicBezTo>
                  <a:pt x="0" y="45513"/>
                  <a:pt x="45513" y="0"/>
                  <a:pt x="1015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575" y="2349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92200" y="22987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支出分类占比</a:t>
            </a:r>
            <a:endParaRPr lang="en-US" sz="1600" dirty="0"/>
          </a:p>
        </p:txBody>
      </p:sp>
      <p:pic>
        <p:nvPicPr>
          <p:cNvPr id="9" name="Image 0" descr="https://kimi-img.moonshot.cn/pub/slides/25-12-22-15:15:19-d54f01qsc5cgpke4f5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700" y="2806700"/>
            <a:ext cx="9639300" cy="5080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93470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093470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11176000" y="246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620500" y="228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本月可用余额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20500" y="2540000"/>
            <a:ext cx="121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44295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344295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372235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4128750" y="2286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本月总收入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128750" y="25400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¥5,000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93470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93470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12141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1620500" y="37084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本月总支出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620500" y="39624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¥2,000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44295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1344295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368425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4128750" y="37084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本月总结余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128750" y="39624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941050" y="4883150"/>
            <a:ext cx="4800600" cy="3746500"/>
          </a:xfrm>
          <a:custGeom>
            <a:avLst/>
            <a:gdLst/>
            <a:ahLst/>
            <a:cxnLst/>
            <a:rect l="l" t="t" r="r" b="b"/>
            <a:pathLst>
              <a:path w="4800600" h="3746500">
                <a:moveTo>
                  <a:pt x="101605" y="0"/>
                </a:moveTo>
                <a:lnTo>
                  <a:pt x="4698995" y="0"/>
                </a:lnTo>
                <a:cubicBezTo>
                  <a:pt x="4755110" y="0"/>
                  <a:pt x="4800600" y="45490"/>
                  <a:pt x="4800600" y="101605"/>
                </a:cubicBezTo>
                <a:lnTo>
                  <a:pt x="4800600" y="3644895"/>
                </a:lnTo>
                <a:cubicBezTo>
                  <a:pt x="4800600" y="3701010"/>
                  <a:pt x="4755110" y="3746500"/>
                  <a:pt x="4698995" y="3746500"/>
                </a:cubicBezTo>
                <a:lnTo>
                  <a:pt x="101605" y="3746500"/>
                </a:lnTo>
                <a:cubicBezTo>
                  <a:pt x="45490" y="3746500"/>
                  <a:pt x="0" y="3701010"/>
                  <a:pt x="0" y="3644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8"/>
          <p:cNvSpPr/>
          <p:nvPr/>
        </p:nvSpPr>
        <p:spPr>
          <a:xfrm>
            <a:off x="11233150" y="5194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518900" y="51435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收支趋势</a:t>
            </a:r>
            <a:endParaRPr lang="en-US" sz="1600" dirty="0"/>
          </a:p>
        </p:txBody>
      </p:sp>
      <p:pic>
        <p:nvPicPr>
          <p:cNvPr id="33" name="Image 1" descr="https://kimi-img.moonshot.cn/pub/slides/25-12-22-15:15:21-d54f028nnlr8s7cg0g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5651500"/>
            <a:ext cx="4279900" cy="2286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账单导入与定时收支演示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高级功能展示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041400" y="3073400"/>
            <a:ext cx="6451600" cy="2514600"/>
          </a:xfrm>
          <a:custGeom>
            <a:avLst/>
            <a:gdLst/>
            <a:ahLst/>
            <a:cxnLst/>
            <a:rect l="l" t="t" r="r" b="b"/>
            <a:pathLst>
              <a:path w="6451600" h="2514600">
                <a:moveTo>
                  <a:pt x="101590" y="0"/>
                </a:moveTo>
                <a:lnTo>
                  <a:pt x="6350010" y="0"/>
                </a:lnTo>
                <a:cubicBezTo>
                  <a:pt x="6406117" y="0"/>
                  <a:pt x="6451600" y="45483"/>
                  <a:pt x="6451600" y="101590"/>
                </a:cubicBezTo>
                <a:lnTo>
                  <a:pt x="6451600" y="2413010"/>
                </a:lnTo>
                <a:cubicBezTo>
                  <a:pt x="6451600" y="2469117"/>
                  <a:pt x="6406117" y="2514600"/>
                  <a:pt x="63500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FD1C5">
                <a:alpha val="50196"/>
              </a:srgbClr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10025" y="3390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08100" y="4000500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点击上传或拖拽文件到此处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14450" y="4406900"/>
            <a:ext cx="590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 .csv、.xlsx 格式文件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08400" y="4813300"/>
            <a:ext cx="1117600" cy="457200"/>
          </a:xfrm>
          <a:custGeom>
            <a:avLst/>
            <a:gdLst/>
            <a:ahLst/>
            <a:cxnLst/>
            <a:rect l="l" t="t" r="r" b="b"/>
            <a:pathLst>
              <a:path w="1117600" h="457200">
                <a:moveTo>
                  <a:pt x="50799" y="0"/>
                </a:moveTo>
                <a:lnTo>
                  <a:pt x="1066801" y="0"/>
                </a:lnTo>
                <a:cubicBezTo>
                  <a:pt x="1094856" y="0"/>
                  <a:pt x="1117600" y="22744"/>
                  <a:pt x="1117600" y="50799"/>
                </a:cubicBezTo>
                <a:lnTo>
                  <a:pt x="1117600" y="406401"/>
                </a:lnTo>
                <a:cubicBezTo>
                  <a:pt x="1117600" y="434456"/>
                  <a:pt x="1094856" y="457200"/>
                  <a:pt x="1066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663950" y="48133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选择文件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导入流程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801100" y="3359150"/>
            <a:ext cx="6477000" cy="2603500"/>
          </a:xfrm>
          <a:custGeom>
            <a:avLst/>
            <a:gdLst/>
            <a:ahLst/>
            <a:cxnLst/>
            <a:rect l="l" t="t" r="r" b="b"/>
            <a:pathLst>
              <a:path w="6477000" h="2603500">
                <a:moveTo>
                  <a:pt x="101589" y="0"/>
                </a:moveTo>
                <a:lnTo>
                  <a:pt x="6375411" y="0"/>
                </a:lnTo>
                <a:cubicBezTo>
                  <a:pt x="6431517" y="0"/>
                  <a:pt x="6477000" y="45483"/>
                  <a:pt x="6477000" y="101589"/>
                </a:cubicBezTo>
                <a:lnTo>
                  <a:pt x="6477000" y="2501911"/>
                </a:lnTo>
                <a:cubicBezTo>
                  <a:pt x="6477000" y="2558017"/>
                  <a:pt x="6431517" y="2603500"/>
                  <a:pt x="63754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004300" y="35623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添加定时收支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106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21221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房租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水电费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106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21221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04300" y="5302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959850" y="5302250"/>
            <a:ext cx="61595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01100" y="6165850"/>
            <a:ext cx="6477000" cy="1828800"/>
          </a:xfrm>
          <a:custGeom>
            <a:avLst/>
            <a:gdLst/>
            <a:ahLst/>
            <a:cxnLst/>
            <a:rect l="l" t="t" r="r" b="b"/>
            <a:pathLst>
              <a:path w="6477000" h="1828800">
                <a:moveTo>
                  <a:pt x="101608" y="0"/>
                </a:moveTo>
                <a:lnTo>
                  <a:pt x="6375392" y="0"/>
                </a:lnTo>
                <a:cubicBezTo>
                  <a:pt x="6431508" y="0"/>
                  <a:pt x="6477000" y="45492"/>
                  <a:pt x="6477000" y="101608"/>
                </a:cubicBezTo>
                <a:lnTo>
                  <a:pt x="6477000" y="1727192"/>
                </a:lnTo>
                <a:cubicBezTo>
                  <a:pt x="6477000" y="1783308"/>
                  <a:pt x="6431508" y="1828800"/>
                  <a:pt x="63753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9004300" y="63690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04300" y="67754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105900" y="68770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每月房租支出 - ¥1500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439900" y="68770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4300" y="7334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9105900" y="743585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每月工资收入 - ¥5000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439900" y="74358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QUALITY ASSURANCE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测试方案与用例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核心功能可用性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：用户登录、账单CRUD、统计展示、账单导入、定时收支等功能的完整测试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94634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894634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4186734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31234" y="2336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兼容性测试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8634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在Edge等主流浏览器中测试系统兼容性，确保在不同环境下正常运行，界面显示与交互一致性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81267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281267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7573367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017867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5267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优化数据库查询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，添加索引，提升接口响应速度，确保系统在高并发场景下的稳定性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993140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920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典型测试用例</a:t>
            </a:r>
            <a:endParaRPr lang="en-US" sz="1600" dirty="0"/>
          </a:p>
        </p:txBody>
      </p:sp>
      <p:graphicFrame>
        <p:nvGraphicFramePr>
          <p:cNvPr id="3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5829300"/>
          <a:ext cx="9398000" cy="2806698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测试场景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输入数据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预期结果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实际结果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正确用户名密码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用户登录失败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错误用户名密码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提示错误信息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添加账单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类型、分类、金额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账单添加成功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筛选账单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月份、类型条件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返回符合条件数据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统计准确性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多笔收支记录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统计数据与记录一致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10795000" y="2032000"/>
            <a:ext cx="4953000" cy="53848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07950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5"/>
          <p:cNvSpPr/>
          <p:nvPr/>
        </p:nvSpPr>
        <p:spPr>
          <a:xfrm>
            <a:off x="11090275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11391900" y="22860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测试工具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74400" y="28448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8"/>
          <p:cNvSpPr/>
          <p:nvPr/>
        </p:nvSpPr>
        <p:spPr>
          <a:xfrm>
            <a:off x="11226800" y="29972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226800" y="3352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API接口测试与调试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74400" y="39624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226800" y="4114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226800" y="4470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前端页面调试与性能分析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1074400" y="50800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11226800" y="5232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226800" y="5588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后端代码断点调试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074400" y="61976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226800" y="6350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Browser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226800" y="67056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数据库可视化管理与查询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95000" y="7620000"/>
            <a:ext cx="4953000" cy="1270000"/>
          </a:xfrm>
          <a:custGeom>
            <a:avLst/>
            <a:gdLst/>
            <a:ahLst/>
            <a:cxnLst/>
            <a:rect l="l" t="t" r="r" b="b"/>
            <a:pathLst>
              <a:path w="4953000" h="1270000">
                <a:moveTo>
                  <a:pt x="50800" y="0"/>
                </a:moveTo>
                <a:lnTo>
                  <a:pt x="4851400" y="0"/>
                </a:lnTo>
                <a:cubicBezTo>
                  <a:pt x="4907475" y="0"/>
                  <a:pt x="4953000" y="45525"/>
                  <a:pt x="4953000" y="101600"/>
                </a:cubicBezTo>
                <a:lnTo>
                  <a:pt x="4953000" y="1168400"/>
                </a:lnTo>
                <a:cubicBezTo>
                  <a:pt x="4953000" y="1224475"/>
                  <a:pt x="4907475" y="1270000"/>
                  <a:pt x="48514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0"/>
          <p:cNvSpPr/>
          <p:nvPr/>
        </p:nvSpPr>
        <p:spPr>
          <a:xfrm>
            <a:off x="107950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137900" y="8128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544300" y="7874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544300" y="8229600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项目部署与启动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42" y="1775399"/>
            <a:ext cx="10042102" cy="4560557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66042" y="1775399"/>
            <a:ext cx="44385" cy="4560557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本地部署流程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160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环境准备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0160" y="2840639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43315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安装Node.js (16+)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315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 --version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315" y="341764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--version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88347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克隆项目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88347" y="2840639"/>
            <a:ext cx="4704808" cy="710160"/>
          </a:xfrm>
          <a:custGeom>
            <a:avLst/>
            <a:gdLst/>
            <a:ahLst/>
            <a:cxnLst/>
            <a:rect l="l" t="t" r="r" b="b"/>
            <a:pathLst>
              <a:path w="4704808" h="710160">
                <a:moveTo>
                  <a:pt x="88770" y="0"/>
                </a:moveTo>
                <a:lnTo>
                  <a:pt x="4616038" y="0"/>
                </a:lnTo>
                <a:cubicBezTo>
                  <a:pt x="4665065" y="0"/>
                  <a:pt x="4704808" y="39744"/>
                  <a:pt x="4704808" y="88770"/>
                </a:cubicBezTo>
                <a:lnTo>
                  <a:pt x="4704808" y="621390"/>
                </a:lnTo>
                <a:cubicBezTo>
                  <a:pt x="4704808" y="670416"/>
                  <a:pt x="4665065" y="710160"/>
                  <a:pt x="4616038" y="710160"/>
                </a:cubicBezTo>
                <a:lnTo>
                  <a:pt x="88770" y="710160"/>
                </a:lnTo>
                <a:cubicBezTo>
                  <a:pt x="39744" y="710160"/>
                  <a:pt x="0" y="670416"/>
                  <a:pt x="0" y="62139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721502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[项目地址]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1502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revenue-management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0160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安装依赖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0160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843315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前端依赖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3315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frontend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3315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8347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启动服务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88347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5721502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一键启动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21502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start.sh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21502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./start.sh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042" y="65136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66042" y="65136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765641" y="67799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7566" y="6735595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一键启动脚本 (start.sh)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0160" y="7223829"/>
            <a:ext cx="9576060" cy="2574329"/>
          </a:xfrm>
          <a:custGeom>
            <a:avLst/>
            <a:gdLst/>
            <a:ahLst/>
            <a:cxnLst/>
            <a:rect l="l" t="t" r="r" b="b"/>
            <a:pathLst>
              <a:path w="9576060" h="2574329">
                <a:moveTo>
                  <a:pt x="88763" y="0"/>
                </a:moveTo>
                <a:lnTo>
                  <a:pt x="9487297" y="0"/>
                </a:lnTo>
                <a:cubicBezTo>
                  <a:pt x="9536320" y="0"/>
                  <a:pt x="9576060" y="39740"/>
                  <a:pt x="9576060" y="88763"/>
                </a:cubicBezTo>
                <a:lnTo>
                  <a:pt x="9576060" y="2485566"/>
                </a:lnTo>
                <a:cubicBezTo>
                  <a:pt x="9576060" y="2534589"/>
                  <a:pt x="9536320" y="2574329"/>
                  <a:pt x="9487297" y="2574329"/>
                </a:cubicBezTo>
                <a:lnTo>
                  <a:pt x="88763" y="2574329"/>
                </a:lnTo>
                <a:cubicBezTo>
                  <a:pt x="39740" y="2574329"/>
                  <a:pt x="0" y="2534589"/>
                  <a:pt x="0" y="2485566"/>
                </a:cubicBezTo>
                <a:lnTo>
                  <a:pt x="0" y="88763"/>
                </a:lnTo>
                <a:cubicBezTo>
                  <a:pt x="0" y="39740"/>
                  <a:pt x="39740" y="0"/>
                  <a:pt x="8876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87700" y="74013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7700" y="76232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"启动个人收支管理系统..."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700" y="78452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"启动后端服务..."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7700" y="80671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start &amp;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7700" y="82890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sleep 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7700" y="85109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"启动前端服务..."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7700" y="87329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../frontend &amp;&amp; npm run dev &amp;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700" y="89548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"系统启动完成！"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7700" y="91767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"前端: http://localhost:5173"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7700" y="93986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"后端: http://localhost:3000"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99508" y="1775399"/>
            <a:ext cx="5015503" cy="7046116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99508" y="1775399"/>
            <a:ext cx="44385" cy="7046116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开发环境配置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799508" y="8999229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0799508" y="8999229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1071366" y="9398694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1454186" y="9221154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54186" y="9531848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2350</Words>
  <Application>Microsoft Office PowerPoint</Application>
  <PresentationFormat>自定义</PresentationFormat>
  <Paragraphs>774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微软雅黑</vt:lpstr>
      <vt:lpstr>等线</vt:lpstr>
      <vt:lpstr>Arial</vt:lpstr>
      <vt:lpstr>MiSans</vt:lpstr>
      <vt:lpstr>Calibri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13</cp:revision>
  <dcterms:created xsi:type="dcterms:W3CDTF">2025-12-22T07:15:29Z</dcterms:created>
  <dcterms:modified xsi:type="dcterms:W3CDTF">2025-12-23T09:17:15Z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